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256" r:id="rId3"/>
    <p:sldId id="257" r:id="rId4"/>
    <p:sldId id="258" r:id="rId5"/>
    <p:sldId id="296" r:id="rId6"/>
    <p:sldId id="300" r:id="rId7"/>
    <p:sldId id="301" r:id="rId8"/>
    <p:sldId id="302" r:id="rId9"/>
    <p:sldId id="303" r:id="rId10"/>
    <p:sldId id="297" r:id="rId11"/>
    <p:sldId id="298" r:id="rId12"/>
    <p:sldId id="299" r:id="rId13"/>
    <p:sldId id="259" r:id="rId14"/>
    <p:sldId id="262" r:id="rId15"/>
    <p:sldId id="263" r:id="rId16"/>
    <p:sldId id="304" r:id="rId17"/>
    <p:sldId id="264" r:id="rId18"/>
    <p:sldId id="305" r:id="rId19"/>
    <p:sldId id="306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0FA4D-0D8D-4859-8F10-0EE46E207174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169285-17BE-40C0-AC7B-B1C9E16400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020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761F4-46BE-43F0-B431-DEF1006A626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7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794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19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64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36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76AEDF2-BA46-4D79-8DAA-F3479691DF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228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22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856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32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84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7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9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66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74A28-6712-43C8-8674-984F5DAF577F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8F240-E2DA-4713-9E0E-1B41B54D25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15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#P232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#P232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#P238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19288" y="1341831"/>
            <a:ext cx="7772400" cy="147002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ru-RU" altLang="ru-RU" sz="4400" b="1" dirty="0" smtClean="0"/>
              <a:t>Характеристика учебного плана и </a:t>
            </a:r>
            <a:r>
              <a:rPr lang="ru-RU" altLang="ru-RU" sz="4400" b="1" dirty="0"/>
              <a:t/>
            </a:r>
            <a:br>
              <a:rPr lang="ru-RU" altLang="ru-RU" sz="4400" b="1" dirty="0"/>
            </a:br>
            <a:r>
              <a:rPr lang="ru-RU" altLang="ru-RU" sz="4400" b="1" dirty="0" smtClean="0"/>
              <a:t> направления подготовки 09.03.02 Информационные системы и технологии</a:t>
            </a:r>
            <a:endParaRPr lang="ru-RU" altLang="ru-RU" sz="4400" b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9288" y="4005263"/>
            <a:ext cx="8280400" cy="14414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3200" dirty="0"/>
              <a:t>Дисциплина </a:t>
            </a:r>
            <a:br>
              <a:rPr lang="ru-RU" altLang="ru-RU" sz="3200" dirty="0"/>
            </a:br>
            <a:r>
              <a:rPr lang="ru-RU" altLang="ru-RU" sz="3200" dirty="0"/>
              <a:t> «</a:t>
            </a:r>
            <a:r>
              <a:rPr lang="ru-RU" altLang="ru-RU" sz="3600" dirty="0"/>
              <a:t>Введение в специальность»</a:t>
            </a:r>
            <a:r>
              <a:rPr lang="ru-RU" altLang="ru-RU" sz="3200" dirty="0"/>
              <a:t> </a:t>
            </a:r>
            <a:br>
              <a:rPr lang="ru-RU" altLang="ru-RU" sz="3200" dirty="0"/>
            </a:br>
            <a:r>
              <a:rPr lang="ru-RU" altLang="ru-RU" sz="3200" dirty="0"/>
              <a:t>Лекция </a:t>
            </a:r>
            <a:r>
              <a:rPr lang="ru-RU" altLang="ru-RU" sz="3200" dirty="0" smtClean="0"/>
              <a:t>2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083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8888" y="639044"/>
            <a:ext cx="1138020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6.3. Дисциплины (модули), относящиеся к базовой части программы бакалавриата, являются обязательными для освоения обучающимся вне зависимости от направленности (профиля) программы бакалавриата, которую он осваивает. Набор дисциплин (модулей), относящихся к базовой части программы бакалавриата, организация определяет самостоятельно в объеме, установленном настоящим ФГОС ВО, с учетом соответствующей (соответствующих) примерной (примерных) основной (основных) образовательной (образовательных) программы (программ).</a:t>
            </a:r>
          </a:p>
          <a:p>
            <a:pPr indent="342900" algn="just">
              <a:spcAft>
                <a:spcPts val="0"/>
              </a:spcAft>
            </a:pP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6.4. Дисциплины (модули) по философии, истории, иностранному языку, безопасности жизнедеятельности реализуются в рамках </a:t>
            </a:r>
            <a:r>
              <a:rPr lang="ru-RU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 action="ppaction://hlinkfile"/>
              </a:rPr>
              <a:t>базовой части Блока 1</a:t>
            </a:r>
            <a:r>
              <a:rPr lang="ru-RU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 программы бакалавриата. Объем, содержание и порядок реализации указанных дисциплин (модулей) определяются организацией самостоятельно.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966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6282" y="117693"/>
            <a:ext cx="1149186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6.5. Дисциплины (модули) по физической культуре и спорту реализуются в рамках: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 action="ppaction://hlinkfile"/>
              </a:rPr>
              <a:t>базовой части Блока 1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"Дисциплины (модули)" программы бакалавриата в объеме не менее 72 академических часов (2 зачетные единицы) в очной форме обучения;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элективных дисциплин (модулей) в объеме не менее 328 академических часов. Указанные академические часы являются обязательными для освоения и в зачетные единицы не переводятся.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Дисциплины (модули) по физической культуре и спорту реализуются в порядке, установленном организацией. Для инвалидов и лиц с ограниченными возможностями здоровья организация устанавливает особый порядок освоения дисциплин (модулей) по физической культуре и спорту с учетом состояния их здоровья.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6.6. Дисциплины (модули), относящиеся к вариативной части программы бакалавриата, и практики определяют направленность (профиль) программы бакалавриата. Набор дисциплин (модулей), относящихся к вариативной части программы бакалавриата, и практик организация определяет самостоятельно в объеме, установленном настоящим ФГОС ВО. После выбора обучающимся направленности (профиля) программы набор соответствующих дисциплин (модулей) и практик становится обязательным для освоения обучающимся.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88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2494" y="404889"/>
            <a:ext cx="115552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6.7. В </a:t>
            </a:r>
            <a:r>
              <a:rPr lang="ru-RU" sz="24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2" action="ppaction://hlinkfile"/>
              </a:rPr>
              <a:t>Блок 2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 "Практики" входят учебная и производственная, в том числе преддипломная, практики.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Типы учебной практики: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практика по получению первичных профессиональных умений и навыков, в том числе первичных умений и навыков научно-исследовательской деятельности.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Способы проведения учебной практики: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стационарная;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выездная.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Типы производственной практики: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практика по получению профессиональных умений и опыта профессиональной деятельности;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научно-исследовательская работа.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Способы проведения производственной практики: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стационарная;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выездная.</a:t>
            </a:r>
          </a:p>
          <a:p>
            <a:pPr indent="342900" algn="just">
              <a:spcAft>
                <a:spcPts val="0"/>
              </a:spcAft>
            </a:pP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Преддипломная практика проводится для выполнения выпускной квалификационной работы и является обязательной.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213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5" name="Rectangle 5013"/>
          <p:cNvSpPr>
            <a:spLocks noGrp="1" noChangeArrowheads="1"/>
          </p:cNvSpPr>
          <p:nvPr>
            <p:ph type="title"/>
          </p:nvPr>
        </p:nvSpPr>
        <p:spPr>
          <a:xfrm>
            <a:off x="3325640" y="184103"/>
            <a:ext cx="5447168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/>
              <a:t>График учебного процесса</a:t>
            </a:r>
            <a:r>
              <a:rPr lang="en-US" altLang="ru-RU" sz="4000" dirty="0"/>
              <a:t/>
            </a:r>
            <a:br>
              <a:rPr lang="en-US" altLang="ru-RU" sz="4000" dirty="0"/>
            </a:br>
            <a:endParaRPr lang="ru-RU" alt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8383" r="53144" b="7689"/>
          <a:stretch/>
        </p:blipFill>
        <p:spPr>
          <a:xfrm>
            <a:off x="706170" y="1222219"/>
            <a:ext cx="11241848" cy="498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>
            <a:normAutofit/>
          </a:bodyPr>
          <a:lstStyle/>
          <a:p>
            <a:r>
              <a:rPr lang="ru-RU" altLang="ru-RU" sz="4400" b="1" dirty="0"/>
              <a:t>2</a:t>
            </a:r>
            <a:r>
              <a:rPr lang="ru-RU" altLang="ru-RU" sz="4400" b="1" dirty="0" smtClean="0"/>
              <a:t>. Цели и результаты образовательной программы</a:t>
            </a:r>
            <a:endParaRPr lang="ru-RU" alt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76712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762" y="460487"/>
            <a:ext cx="1139227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06450" algn="just">
              <a:spcAft>
                <a:spcPts val="0"/>
              </a:spcAft>
              <a:tabLst>
                <a:tab pos="6858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Цели образовательной программы сформированы на основе требований Федерального государственного образовательного стандарта.</a:t>
            </a:r>
          </a:p>
          <a:p>
            <a:pPr indent="806450" algn="just"/>
            <a:r>
              <a:rPr lang="ru-RU" sz="2800" dirty="0">
                <a:ea typeface="Times New Roman" panose="02020603050405020304" pitchFamily="18" charset="0"/>
              </a:rPr>
              <a:t>Основной целью образовательной программы является формирование общекультурных компетенций выпускников (компетенций социального взаимодействия, самоорганизации и самоуправления, системно-деятельностного характера), реализация компетентностного подхода при формировании общекультурных компетенций выпускников должна обеспечиваться в сочетании учебной и вне учебной работы; социокультурной среды, необходимой для всестороннего развития личности;  формирование общекультурных, общепрофессиональных и профессиональных компетенций выпускников.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864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2206" y="616256"/>
            <a:ext cx="109667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547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Цель 1 </a:t>
            </a:r>
            <a:r>
              <a:rPr lang="ru-RU" sz="2400" dirty="0">
                <a:ea typeface="Times New Roman" panose="02020603050405020304" pitchFamily="18" charset="0"/>
              </a:rPr>
              <a:t>Готовность выпускников к самообучению, непрерывному профессиональному самосовершенствованию и приумножению нравственных, культурных и научных ценностей общества.</a:t>
            </a:r>
          </a:p>
          <a:p>
            <a:pPr indent="62547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Цель 2 </a:t>
            </a:r>
            <a:r>
              <a:rPr lang="ru-RU" sz="2400" dirty="0">
                <a:ea typeface="Times New Roman" panose="02020603050405020304" pitchFamily="18" charset="0"/>
              </a:rPr>
              <a:t>Способность работать в условиях, которые требуют развития знаний и навыков для решения практических задач в области проектирования информационных систем и технологий. </a:t>
            </a:r>
          </a:p>
          <a:p>
            <a:pPr indent="62547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Цель 3 </a:t>
            </a:r>
            <a:r>
              <a:rPr lang="ru-RU" sz="2400" dirty="0">
                <a:ea typeface="Times New Roman" panose="02020603050405020304" pitchFamily="18" charset="0"/>
              </a:rPr>
              <a:t>Умение сочетать теоретические знания, практические навыки и научно-исследовательский подход для решения профессиональных задач в соответствии с изменяющимися потребностями производства в регионе и России в целом.</a:t>
            </a:r>
          </a:p>
          <a:p>
            <a:pPr indent="625475"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Цель 4 </a:t>
            </a:r>
            <a:r>
              <a:rPr lang="ru-RU" sz="2400" dirty="0">
                <a:ea typeface="Times New Roman" panose="02020603050405020304" pitchFamily="18" charset="0"/>
              </a:rPr>
              <a:t>Обеспечение подготовки специалистов, способных проявлять гибкость и активность в изменяющихся условиях рынка труда для областей деятельности, относящихся к компетенции специалиста информационных систем в производственной сфере для повышения эффективности предприятий и организаций юга России</a:t>
            </a:r>
            <a:r>
              <a:rPr lang="ru-RU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0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9656" y="364557"/>
            <a:ext cx="1140133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Выпускник, освоивший программу бакалавриата, после окончания должен обладать следующими результатами обучения: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1. Умение применять принципы и методы организации и управления малыми коллективами находить организационно-управленческие решения в нестандартных ситуациях обладая высокой мотивацией к выполнению профессиональной деятельности.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2. Умение применять методы и средства познания, обучения и самоконтроля для интеллектуального развития, профессиональных компетенций.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3. Готовность применять полученные знания для определения, формулирования и решения инженерных задач, используя соответствующие методы.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4. Уметь выбирать и применять соответствующие математические методы  проектирования элементов информационных систем и технологий. 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961" y="420676"/>
            <a:ext cx="11437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5. Уметь системно сочетать теорию, практику и методы для решения инженерных задач при разработке элементов информационных систем и технологий и понимать область их применения.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6. Уметь выбирать и оценивать способы реализации информационных систем и устройств (программно-, аппаратно- или программно-аппаратно-) для решения поставленной задачи.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7. Умение проводить сбор, анализ научно-технической информации, отечественного и зарубежного опыта по тематике исследований информационных систем и технологий.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8. Готовностью участвовать в постановке и проведении экспериментальных исследований информационных систем и технологий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297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852" y="388059"/>
            <a:ext cx="1157334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9. Уметь обосновывать правильность выбранной модели, сопоставляя результаты экспериментальных данных и полученных решений при исследовании информационных систем и технологий.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10. Уметь использовать математические методы обработки, анализа и синтеза результатов профессиональных исследований.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11. Знать нормативную документацию, отечественных и международных стандартов этапов жизненного цикла программных продуктов и информационных систем.</a:t>
            </a:r>
          </a:p>
          <a:p>
            <a:pPr indent="450215" algn="just">
              <a:spcAft>
                <a:spcPts val="0"/>
              </a:spcAft>
              <a:tabLst>
                <a:tab pos="152400" algn="l"/>
                <a:tab pos="914400" algn="l"/>
                <a:tab pos="1066800" algn="l"/>
                <a:tab pos="1219200" algn="l"/>
              </a:tabLst>
            </a:pPr>
            <a:r>
              <a:rPr lang="ru-RU" sz="2800" dirty="0">
                <a:ea typeface="Times New Roman" panose="02020603050405020304" pitchFamily="18" charset="0"/>
              </a:rPr>
              <a:t>Результат 12. Способность творческой инициативе, настойчивостью в достижении результата по реализации проектов информационных систем и технологий.</a:t>
            </a:r>
            <a:endParaRPr lang="ru-RU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00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649668"/>
            <a:ext cx="10755517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dirty="0" smtClean="0"/>
              <a:t>План Лекции</a:t>
            </a:r>
          </a:p>
          <a:p>
            <a:pPr>
              <a:spcBef>
                <a:spcPct val="50000"/>
              </a:spcBef>
            </a:pPr>
            <a:endParaRPr lang="ru-RU" altLang="ru-RU" sz="3600" b="1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altLang="ru-RU" sz="3600" dirty="0" smtClean="0"/>
              <a:t>Структура и состав образовательной программы.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ru-RU" altLang="ru-RU" sz="3600" dirty="0"/>
              <a:t>Цели и результаты образовательной программы.</a:t>
            </a:r>
            <a:endParaRPr lang="ru-RU" altLang="ru-RU" sz="3600" dirty="0" smtClean="0"/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25856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09800" y="2130426"/>
            <a:ext cx="7772400" cy="1470025"/>
          </a:xfrm>
        </p:spPr>
        <p:txBody>
          <a:bodyPr anchor="ctr"/>
          <a:lstStyle/>
          <a:p>
            <a:r>
              <a:rPr lang="ru-RU" altLang="ru-RU" sz="4000" b="1" dirty="0"/>
              <a:t>1</a:t>
            </a:r>
            <a:r>
              <a:rPr lang="ru-RU" altLang="ru-RU" sz="4000" b="1" dirty="0" smtClean="0"/>
              <a:t>. </a:t>
            </a:r>
            <a:r>
              <a:rPr lang="ru-RU" altLang="ru-RU" sz="4000" b="1" dirty="0"/>
              <a:t>Структура и состав образовательной </a:t>
            </a:r>
            <a:r>
              <a:rPr lang="ru-RU" altLang="ru-RU" sz="4000" b="1" dirty="0" smtClean="0"/>
              <a:t>программы</a:t>
            </a:r>
            <a:endParaRPr lang="ru-RU" alt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2640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 dirty="0"/>
              <a:t>ФГОС ВО об основной образовательной программе (ОПП)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4443" y="1397798"/>
            <a:ext cx="1092828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22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6.1 Структура </a:t>
            </a: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программы бакалавриата включает обязательную часть (базовую) и часть, формируемую участниками образовательных отношений (вариативную). Это обеспечивает возможность реализации программ бакалавриата, имеющих различную направленность (профиль) образования в рамках одного направления подготовки (далее - направленность (профиль) программы).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6.2. Программа бакалавриата состоит из следующих блоков: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Блок 1 "Дисциплины (модули)", который включает дисциплины (модули), относящиеся к базовой части программы, и дисциплины (модули), относящиеся к ее вариативной части.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Блок 2 "Практики", который в полном объеме относится к вариативной части программы.</a:t>
            </a:r>
          </a:p>
          <a:p>
            <a:pPr indent="342900" algn="just">
              <a:spcAft>
                <a:spcPts val="0"/>
              </a:spcAft>
            </a:pPr>
            <a:r>
              <a:rPr lang="ru-RU" sz="2200" dirty="0">
                <a:latin typeface="Calibri" panose="020F0502020204030204" pitchFamily="34" charset="0"/>
                <a:ea typeface="Times New Roman" panose="02020603050405020304" pitchFamily="18" charset="0"/>
              </a:rPr>
              <a:t>Блок 3 "Государственная итоговая аттестация", который в полном объеме относится к базовой части программы и завершается присвоением квалификации, указанной в перечне специальностей и направлений подготовки высшего образования, утверждаемом Министерством образования и науки Российской Федерации &lt;1&gt;.</a:t>
            </a:r>
            <a:endParaRPr lang="ru-RU" sz="2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01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69096"/>
              </p:ext>
            </p:extLst>
          </p:nvPr>
        </p:nvGraphicFramePr>
        <p:xfrm>
          <a:off x="1702429" y="1557277"/>
          <a:ext cx="8153400" cy="4975860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программы бакалавриата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бакалавриата в зачетных единицах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академического бакалавриата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прикладного бакалавриата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Дисциплины (модули)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216 - 219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207 - 213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105 - 120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96 - 114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99 - 111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99 - 111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Практики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12 - 18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18 - 27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Вариативная часть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12 - 18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18 - 27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Блок 3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итоговая аттестация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Базовая часть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6 - 9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программы бакалавриата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576465" y="231714"/>
            <a:ext cx="6639962" cy="1325563"/>
          </a:xfrm>
        </p:spPr>
        <p:txBody>
          <a:bodyPr/>
          <a:lstStyle/>
          <a:p>
            <a:r>
              <a:rPr lang="ru-RU" altLang="ru-RU" sz="3200" b="1" dirty="0" smtClean="0"/>
              <a:t>Структура программы бакалавриата</a:t>
            </a:r>
            <a:endParaRPr lang="ru-RU" alt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1134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626" y="211216"/>
            <a:ext cx="7672057" cy="1325563"/>
          </a:xfrm>
        </p:spPr>
        <p:txBody>
          <a:bodyPr/>
          <a:lstStyle/>
          <a:p>
            <a:r>
              <a:rPr lang="ru-RU" dirty="0" smtClean="0"/>
              <a:t>Календарный учебный график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9967" r="53589" b="18515"/>
          <a:stretch/>
        </p:blipFill>
        <p:spPr>
          <a:xfrm>
            <a:off x="733329" y="1391923"/>
            <a:ext cx="11055891" cy="500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7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499" y="84467"/>
            <a:ext cx="10605380" cy="1325563"/>
          </a:xfrm>
        </p:spPr>
        <p:txBody>
          <a:bodyPr/>
          <a:lstStyle/>
          <a:p>
            <a:r>
              <a:rPr lang="ru-RU" dirty="0" smtClean="0"/>
              <a:t>Структура учебного плана (базовая часть)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6270" r="52698" b="5578"/>
          <a:stretch/>
        </p:blipFill>
        <p:spPr>
          <a:xfrm>
            <a:off x="217283" y="1249377"/>
            <a:ext cx="11615596" cy="539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99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4689" y="84467"/>
            <a:ext cx="11208190" cy="1325563"/>
          </a:xfrm>
        </p:spPr>
        <p:txBody>
          <a:bodyPr/>
          <a:lstStyle/>
          <a:p>
            <a:r>
              <a:rPr lang="ru-RU" dirty="0" smtClean="0"/>
              <a:t>Структура учебного плана (вариативная часть)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998486"/>
            <a:ext cx="11832879" cy="554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2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24689" y="84467"/>
            <a:ext cx="11208190" cy="1325563"/>
          </a:xfrm>
        </p:spPr>
        <p:txBody>
          <a:bodyPr/>
          <a:lstStyle/>
          <a:p>
            <a:r>
              <a:rPr lang="ru-RU" dirty="0" smtClean="0"/>
              <a:t>Структура учебного плана (практики, ГИА)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52624" b="47822"/>
          <a:stretch/>
        </p:blipFill>
        <p:spPr>
          <a:xfrm>
            <a:off x="754083" y="1515324"/>
            <a:ext cx="10949401" cy="33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1141</Words>
  <Application>Microsoft Office PowerPoint</Application>
  <PresentationFormat>Широкоэкранный</PresentationFormat>
  <Paragraphs>92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Тема Office</vt:lpstr>
      <vt:lpstr>Характеристика учебного плана и   направления подготовки 09.03.02 Информационные системы и технологии</vt:lpstr>
      <vt:lpstr>Презентация PowerPoint</vt:lpstr>
      <vt:lpstr>1. Структура и состав образовательной программы</vt:lpstr>
      <vt:lpstr>ФГОС ВО об основной образовательной программе (ОПП)</vt:lpstr>
      <vt:lpstr>Структура программы бакалавриата</vt:lpstr>
      <vt:lpstr>Календарный учебный график</vt:lpstr>
      <vt:lpstr>Структура учебного плана (базовая часть)</vt:lpstr>
      <vt:lpstr>Структура учебного плана (вариативная часть)</vt:lpstr>
      <vt:lpstr>Структура учебного плана (практики, ГИА)</vt:lpstr>
      <vt:lpstr>Презентация PowerPoint</vt:lpstr>
      <vt:lpstr>Презентация PowerPoint</vt:lpstr>
      <vt:lpstr>Презентация PowerPoint</vt:lpstr>
      <vt:lpstr>График учебного процесса </vt:lpstr>
      <vt:lpstr>2. Цели и результаты образовательной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Шлаев Дмитрий</dc:creator>
  <cp:lastModifiedBy>187</cp:lastModifiedBy>
  <cp:revision>7</cp:revision>
  <dcterms:created xsi:type="dcterms:W3CDTF">2018-09-12T05:54:35Z</dcterms:created>
  <dcterms:modified xsi:type="dcterms:W3CDTF">2019-09-24T06:58:38Z</dcterms:modified>
</cp:coreProperties>
</file>